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7e9c7fff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37e9c7fff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g37e9c7fff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451a88019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451a88019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3451a88019_0_86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0845ba08c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130845ba08c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130845ba08c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0845ba08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130845ba08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130845ba08c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0845ba08c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30845ba08c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fa565785e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5fa565785e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111244a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2111244a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32111244a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2111244a0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32111244a0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2111244a0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7ecf9799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Tomorrow (Tue) morning, Dennis Patterson</a:t>
            </a:r>
            <a:endParaRPr/>
          </a:p>
        </p:txBody>
      </p:sp>
      <p:sp>
        <p:nvSpPr>
          <p:cNvPr id="256" name="Google Shape;256;g47ecf9799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0845ba0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0845ba0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130845ba08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06fe248c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3806fe248c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 afternoon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g3806fe248c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30845ba08c_0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Tomorrow (Tue) morning, Dennis Patterson</a:t>
            </a:r>
            <a:endParaRPr/>
          </a:p>
        </p:txBody>
      </p:sp>
      <p:sp>
        <p:nvSpPr>
          <p:cNvPr id="271" name="Google Shape;271;g130845ba08c_0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fa565785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Tomorrow (Tue) morning, Dennis Patterson</a:t>
            </a:r>
            <a:endParaRPr/>
          </a:p>
        </p:txBody>
      </p:sp>
      <p:sp>
        <p:nvSpPr>
          <p:cNvPr id="278" name="Google Shape;278;g25fa565785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2f550346debb287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42f550346debb287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Wednesday afternoon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42f550346debb287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06fe248c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3806fe248c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8fa42a87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8fa42a87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8fa42a874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bfa06644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dbfa06644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R4 Links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dbfa06644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f49671cd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4f49671cd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24f49671cde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806fe248c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806fe248c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3806fe248c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Micky Tripathi keynote this afternoon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2c30c26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ac2c30c26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6000"/>
              <a:buFont typeface="Calibri"/>
              <a:buNone/>
              <a:defRPr b="0" i="0" sz="6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629842" y="1878806"/>
            <a:ext cx="38682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  <a:defRPr b="0" i="0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syncfor.science/procure-wip/?wizard=true#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hyperlink" Target="https://apps.smarthealthit.org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devdays.com/schedule/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devdays.com/schedule/" TargetMode="External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ds-hooks.org/" TargetMode="External"/><Relationship Id="rId4" Type="http://schemas.openxmlformats.org/officeDocument/2006/relationships/hyperlink" Target="https://hl7.org/fhir/uv/smart-web-messaging" TargetMode="External"/><Relationship Id="rId5" Type="http://schemas.openxmlformats.org/officeDocument/2006/relationships/hyperlink" Target="https://www.devdays.com/schedule/" TargetMode="External"/><Relationship Id="rId6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marthealth.cards/en/" TargetMode="External"/><Relationship Id="rId4" Type="http://schemas.openxmlformats.org/officeDocument/2006/relationships/hyperlink" Target="https://spec.smarthealth.cards/examples/" TargetMode="External"/><Relationship Id="rId5" Type="http://schemas.openxmlformats.org/officeDocument/2006/relationships/hyperlink" Target="https://docs.smarthealthit.org/smart-health-links/" TargetMode="External"/><Relationship Id="rId6" Type="http://schemas.openxmlformats.org/officeDocument/2006/relationships/hyperlink" Target="https://shlink.ips.health" TargetMode="External"/><Relationship Id="rId7" Type="http://schemas.openxmlformats.org/officeDocument/2006/relationships/hyperlink" Target="https://demo.vaxx.link/#/health-link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smarthealthit.org" TargetMode="External"/><Relationship Id="rId4" Type="http://schemas.openxmlformats.org/officeDocument/2006/relationships/hyperlink" Target="https://docs.smarthealthit.or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hyperlink" Target="https://launch.smarthealthit.org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launch.smarthealthit.org" TargetMode="External"/><Relationship Id="rId4" Type="http://schemas.openxmlformats.org/officeDocument/2006/relationships/hyperlink" Target="https://glitch.com/edit/#!/lets-build-smart-on-fhir" TargetMode="External"/><Relationship Id="rId5" Type="http://schemas.openxmlformats.org/officeDocument/2006/relationships/hyperlink" Target="https://lets-build-smart-on-fhir.glitch.me" TargetMode="External"/><Relationship Id="rId6" Type="http://schemas.openxmlformats.org/officeDocument/2006/relationships/hyperlink" Target="https://www.devdays.com/schedule/" TargetMode="External"/><Relationship Id="rId7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://docs.smarthealthit.org/Swift-SMART/" TargetMode="External"/><Relationship Id="rId10" Type="http://schemas.openxmlformats.org/officeDocument/2006/relationships/image" Target="../media/image31.png"/><Relationship Id="rId13" Type="http://schemas.openxmlformats.org/officeDocument/2006/relationships/hyperlink" Target="https://github.com/fhir-crucible/fhir_client" TargetMode="External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ocs.smarthealthit.org/clients/javascript/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healthservices.atlassian.net/wiki/display/HSPC/HSPC+Java+Client+Library" TargetMode="External"/><Relationship Id="rId15" Type="http://schemas.openxmlformats.org/officeDocument/2006/relationships/hyperlink" Target="https://www.devdays.com/schedule/" TargetMode="External"/><Relationship Id="rId14" Type="http://schemas.openxmlformats.org/officeDocument/2006/relationships/image" Target="../media/image19.png"/><Relationship Id="rId17" Type="http://schemas.openxmlformats.org/officeDocument/2006/relationships/image" Target="../media/image21.png"/><Relationship Id="rId16" Type="http://schemas.openxmlformats.org/officeDocument/2006/relationships/image" Target="../media/image15.png"/><Relationship Id="rId5" Type="http://schemas.openxmlformats.org/officeDocument/2006/relationships/hyperlink" Target="http://docs.smarthealthit.org/clients/python/" TargetMode="External"/><Relationship Id="rId6" Type="http://schemas.openxmlformats.org/officeDocument/2006/relationships/image" Target="../media/image20.png"/><Relationship Id="rId18" Type="http://schemas.openxmlformats.org/officeDocument/2006/relationships/hyperlink" Target="https://www.devdays.com/schedule/" TargetMode="External"/><Relationship Id="rId7" Type="http://schemas.openxmlformats.org/officeDocument/2006/relationships/hyperlink" Target="https://github.com/ewoutkramer/fhir-net-api" TargetMode="External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smart-on-fhir/cardiac-risk-app" TargetMode="External"/><Relationship Id="rId4" Type="http://schemas.openxmlformats.org/officeDocument/2006/relationships/image" Target="../media/image32.png"/><Relationship Id="rId9" Type="http://schemas.openxmlformats.org/officeDocument/2006/relationships/hyperlink" Target="https://bitbucket.org/hspconsortium/bilirubin-risk-chart" TargetMode="External"/><Relationship Id="rId5" Type="http://schemas.openxmlformats.org/officeDocument/2006/relationships/hyperlink" Target="https://github.com/smart-on-fhir/bp-centiles-app" TargetMode="External"/><Relationship Id="rId6" Type="http://schemas.openxmlformats.org/officeDocument/2006/relationships/image" Target="../media/image36.png"/><Relationship Id="rId7" Type="http://schemas.openxmlformats.org/officeDocument/2006/relationships/hyperlink" Target="https://github.com/smart-on-fhir/growth-chart-app" TargetMode="External"/><Relationship Id="rId8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hyperlink" Target="http://fhir2.healthintersections.com.au/" TargetMode="External"/><Relationship Id="rId10" Type="http://schemas.openxmlformats.org/officeDocument/2006/relationships/image" Target="../media/image24.png"/><Relationship Id="rId13" Type="http://schemas.openxmlformats.org/officeDocument/2006/relationships/image" Target="../media/image26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code.cerner.com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42.png"/><Relationship Id="rId15" Type="http://schemas.openxmlformats.org/officeDocument/2006/relationships/hyperlink" Target="https://chpl.healthit.gov/#/search" TargetMode="External"/><Relationship Id="rId14" Type="http://schemas.openxmlformats.org/officeDocument/2006/relationships/image" Target="../media/image38.png"/><Relationship Id="rId16" Type="http://schemas.openxmlformats.org/officeDocument/2006/relationships/image" Target="../media/image27.png"/><Relationship Id="rId5" Type="http://schemas.openxmlformats.org/officeDocument/2006/relationships/hyperlink" Target="http://fhir2.healthintersections.com.au/" TargetMode="External"/><Relationship Id="rId6" Type="http://schemas.openxmlformats.org/officeDocument/2006/relationships/image" Target="../media/image29.png"/><Relationship Id="rId7" Type="http://schemas.openxmlformats.org/officeDocument/2006/relationships/hyperlink" Target="https://developer.allscripts.com/" TargetMode="External"/><Relationship Id="rId8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devdays.com/feedback/" TargetMode="External"/><Relationship Id="rId4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ocs.smarthealthit.org/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litch.com/edit/#!/potent-spy" TargetMode="External"/><Relationship Id="rId4" Type="http://schemas.openxmlformats.org/officeDocument/2006/relationships/hyperlink" Target="http://engineering.cerner.com/smart-on-fhir-tutorial" TargetMode="External"/><Relationship Id="rId5" Type="http://schemas.openxmlformats.org/officeDocument/2006/relationships/hyperlink" Target="https://potent-spy.glitch.me/launch-patient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hl7.org/fhir/us/core" TargetMode="External"/><Relationship Id="rId4" Type="http://schemas.openxmlformats.org/officeDocument/2006/relationships/hyperlink" Target="https://build.fhir.org/ig/HL7/fhir-ipa" TargetMode="External"/><Relationship Id="rId5" Type="http://schemas.openxmlformats.org/officeDocument/2006/relationships/hyperlink" Target="https://www.devdays.com/schedule/" TargetMode="External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143000" y="2980944"/>
            <a:ext cx="68580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3700"/>
              <a:t>@</a:t>
            </a:r>
            <a:r>
              <a:rPr b="1" lang="en-US" sz="3700"/>
              <a:t>JoshCMandel</a:t>
            </a:r>
            <a:br>
              <a:rPr lang="en-US" sz="3700"/>
            </a:br>
            <a:r>
              <a:rPr lang="en-US" sz="3700"/>
              <a:t>@</a:t>
            </a:r>
            <a:r>
              <a:rPr b="1" lang="en-US" sz="3700"/>
              <a:t>gotdan</a:t>
            </a:r>
            <a:endParaRPr b="1" sz="3700"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3300"/>
          </a:p>
        </p:txBody>
      </p:sp>
      <p:sp>
        <p:nvSpPr>
          <p:cNvPr id="90" name="Google Shape;90;p13"/>
          <p:cNvSpPr txBox="1"/>
          <p:nvPr/>
        </p:nvSpPr>
        <p:spPr>
          <a:xfrm>
            <a:off x="701504" y="1901400"/>
            <a:ext cx="7740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700"/>
              <a:buFont typeface="Calibri"/>
              <a:buNone/>
            </a:pPr>
            <a:br>
              <a:rPr b="0" i="0" lang="en-US" sz="37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7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960"/>
              <a:buFont typeface="Calibri"/>
              <a:buNone/>
            </a:pPr>
            <a:r>
              <a:rPr b="1" i="0" lang="en-US" sz="476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App Platform for </a:t>
            </a:r>
            <a:r>
              <a:rPr b="1" lang="en-US" sz="476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Health care</a:t>
            </a:r>
            <a:endParaRPr b="1" sz="4760">
              <a:solidFill>
                <a:srgbClr val="75707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descr="chip logo.png"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2839" y="4564143"/>
            <a:ext cx="359221" cy="384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ms shield.png"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16715" y="4594013"/>
            <a:ext cx="273270" cy="3251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chlogoprimary.png" id="93" name="Google Shape;9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3662" y="4594013"/>
            <a:ext cx="615903" cy="32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23106" y="860905"/>
            <a:ext cx="2101940" cy="12974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38200" y="93506"/>
            <a:ext cx="881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5707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bit.ly/smart-fhir-tech</a:t>
            </a:r>
            <a:endParaRPr b="1" sz="2200">
              <a:solidFill>
                <a:srgbClr val="75707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Calibri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What is                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22"/>
          <p:cNvSpPr txBox="1"/>
          <p:nvPr>
            <p:ph idx="1" type="body"/>
          </p:nvPr>
        </p:nvSpPr>
        <p:spPr>
          <a:xfrm>
            <a:off x="628650" y="1268025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</a:t>
            </a: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models </a:t>
            </a: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representing discrete clinical and administrative units (patient, practitioner, allergy, medication order, etc.)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2220"/>
          </a:p>
          <a:p>
            <a:pPr indent="-63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 100 have been defined </a:t>
            </a:r>
            <a:endParaRPr/>
          </a:p>
          <a:p>
            <a:pPr indent="-63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</a:pPr>
            <a:r>
              <a:rPr lang="en-US" sz="1850"/>
              <a:t>N</a:t>
            </a: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arrative text for “lowest common denominator data exchange”</a:t>
            </a:r>
            <a:endParaRPr/>
          </a:p>
          <a:p>
            <a:pPr indent="-63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Developer readable data format (JSON or XML)</a:t>
            </a:r>
            <a:endParaRPr/>
          </a:p>
          <a:p>
            <a:pPr indent="-63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reference other resources by their URL </a:t>
            </a:r>
            <a:endParaRPr sz="1850"/>
          </a:p>
          <a:p>
            <a:pPr indent="-63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include the kitchen sink</a:t>
            </a:r>
            <a:endParaRPr/>
          </a:p>
          <a:p>
            <a:pPr indent="-76200" lvl="0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-US" sz="1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“We only include data elements if we are confident that most normal implementations using that resource will make use of the element” </a:t>
            </a:r>
            <a:endParaRPr/>
          </a:p>
          <a:p>
            <a:pPr indent="-76200" lvl="0" marL="914400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65"/>
              <a:t> -</a:t>
            </a:r>
            <a:r>
              <a:rPr b="0" i="0" lang="en-US" sz="1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Grahame Grieve (FHIR Product Director)</a:t>
            </a:r>
            <a:endParaRPr sz="1850"/>
          </a:p>
          <a:p>
            <a:pPr indent="-635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</a:pPr>
            <a:r>
              <a:rPr b="0" i="0" lang="en-US" sz="18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But, support extensions for faucets, etc.</a:t>
            </a:r>
            <a:endParaRPr/>
          </a:p>
          <a:p>
            <a:pPr indent="44450" lvl="0" marL="17145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29809" l="27070" r="26891" t="19101"/>
          <a:stretch/>
        </p:blipFill>
        <p:spPr>
          <a:xfrm>
            <a:off x="2346266" y="273844"/>
            <a:ext cx="1628100" cy="7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Patient Resource Example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500" y="1268025"/>
            <a:ext cx="4286100" cy="30333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/>
          <p:nvPr/>
        </p:nvSpPr>
        <p:spPr>
          <a:xfrm>
            <a:off x="745922" y="846841"/>
            <a:ext cx="2166900" cy="4199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25" lIns="91425" spcFirstLastPara="1" rIns="91425" wrap="square" tIns="9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4"/>
          <p:cNvSpPr/>
          <p:nvPr/>
        </p:nvSpPr>
        <p:spPr>
          <a:xfrm>
            <a:off x="6121900" y="854407"/>
            <a:ext cx="2166900" cy="4199700"/>
          </a:xfrm>
          <a:prstGeom prst="roundRect">
            <a:avLst>
              <a:gd fmla="val 6226" name="adj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25" lIns="91425" spcFirstLastPara="1" rIns="91425" wrap="square" tIns="9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EHR</a:t>
            </a:r>
            <a:endParaRPr b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 txBox="1"/>
          <p:nvPr>
            <p:ph type="title"/>
          </p:nvPr>
        </p:nvSpPr>
        <p:spPr>
          <a:xfrm>
            <a:off x="628650" y="178062"/>
            <a:ext cx="7886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en-US">
                <a:solidFill>
                  <a:schemeClr val="accent1"/>
                </a:solidFill>
              </a:rPr>
              <a:t>OAuth Based Standalone</a:t>
            </a: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App Launch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2912836" y="2096013"/>
            <a:ext cx="32091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Authorization request (scopes)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4"/>
          <p:cNvSpPr/>
          <p:nvPr/>
        </p:nvSpPr>
        <p:spPr>
          <a:xfrm>
            <a:off x="2912825" y="4113625"/>
            <a:ext cx="31668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FHIR API request (with access token)</a:t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2912750" y="4452250"/>
            <a:ext cx="3166800" cy="44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FHIR Resources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745922" y="3676145"/>
            <a:ext cx="216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Display Data</a:t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7245" y="2175200"/>
            <a:ext cx="1256204" cy="79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681" y="3992493"/>
            <a:ext cx="1389482" cy="9450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p24"/>
          <p:cNvSpPr/>
          <p:nvPr/>
        </p:nvSpPr>
        <p:spPr>
          <a:xfrm flipH="1">
            <a:off x="2912815" y="2441446"/>
            <a:ext cx="32091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Response (yes/no; scopes)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2912811" y="3104813"/>
            <a:ext cx="32091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Token request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4"/>
          <p:cNvSpPr/>
          <p:nvPr/>
        </p:nvSpPr>
        <p:spPr>
          <a:xfrm flipH="1">
            <a:off x="2912790" y="3451764"/>
            <a:ext cx="32091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Response (access token, id token, context)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745922" y="846841"/>
            <a:ext cx="2166900" cy="41997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25" lIns="91425" spcFirstLastPara="1" rIns="91425" wrap="square" tIns="9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  <a:endParaRPr b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6121900" y="854407"/>
            <a:ext cx="2166900" cy="4199700"/>
          </a:xfrm>
          <a:prstGeom prst="roundRect">
            <a:avLst>
              <a:gd fmla="val 6226" name="adj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25" lIns="91425" spcFirstLastPara="1" rIns="91425" wrap="square" tIns="9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EHR</a:t>
            </a:r>
            <a:endParaRPr b="1"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5"/>
          <p:cNvSpPr txBox="1"/>
          <p:nvPr>
            <p:ph type="title"/>
          </p:nvPr>
        </p:nvSpPr>
        <p:spPr>
          <a:xfrm>
            <a:off x="628650" y="178062"/>
            <a:ext cx="78867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lang="en-US">
                <a:solidFill>
                  <a:schemeClr val="accent1"/>
                </a:solidFill>
              </a:rPr>
              <a:t>OAuth Based EHR</a:t>
            </a: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App Launch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2912836" y="2096013"/>
            <a:ext cx="32091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Authorization request (scopes, laun</a:t>
            </a: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 id</a:t>
            </a: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2912825" y="4113625"/>
            <a:ext cx="31668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FHIR API request (with access token)</a:t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2912750" y="4452250"/>
            <a:ext cx="3166800" cy="44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FHIR Resources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745922" y="3676145"/>
            <a:ext cx="2166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Display Data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7245" y="2175200"/>
            <a:ext cx="1256204" cy="79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1681" y="3992493"/>
            <a:ext cx="1389482" cy="94500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5"/>
          <p:cNvSpPr/>
          <p:nvPr/>
        </p:nvSpPr>
        <p:spPr>
          <a:xfrm flipH="1">
            <a:off x="2912815" y="2441446"/>
            <a:ext cx="32091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Response (yes/no; scopes)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912811" y="3104813"/>
            <a:ext cx="32091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Token request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5"/>
          <p:cNvSpPr/>
          <p:nvPr/>
        </p:nvSpPr>
        <p:spPr>
          <a:xfrm flipH="1">
            <a:off x="2912790" y="3451764"/>
            <a:ext cx="3209100" cy="44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Response (access token, id token, context)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2912798" y="1163325"/>
            <a:ext cx="3209100" cy="44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 Launch request (server URL, launch id)</a:t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12323" y="1207315"/>
            <a:ext cx="915404" cy="7931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628650" y="10263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Scopes convey what access an app needs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216" name="Google Shape;216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SMART Authorization Scopes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7" name="Google Shape;217;p26"/>
          <p:cNvGrpSpPr/>
          <p:nvPr/>
        </p:nvGrpSpPr>
        <p:grpSpPr>
          <a:xfrm>
            <a:off x="1127430" y="1874700"/>
            <a:ext cx="5659500" cy="798906"/>
            <a:chOff x="1127430" y="1798500"/>
            <a:chExt cx="5659500" cy="798906"/>
          </a:xfrm>
        </p:grpSpPr>
        <p:sp>
          <p:nvSpPr>
            <p:cNvPr id="218" name="Google Shape;218;p26"/>
            <p:cNvSpPr txBox="1"/>
            <p:nvPr/>
          </p:nvSpPr>
          <p:spPr>
            <a:xfrm>
              <a:off x="1347656" y="2343306"/>
              <a:ext cx="11790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Access Type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6"/>
            <p:cNvSpPr/>
            <p:nvPr/>
          </p:nvSpPr>
          <p:spPr>
            <a:xfrm rot="5400000">
              <a:off x="1757700" y="1614075"/>
              <a:ext cx="257700" cy="13989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6"/>
            <p:cNvSpPr/>
            <p:nvPr/>
          </p:nvSpPr>
          <p:spPr>
            <a:xfrm rot="5400000">
              <a:off x="3858000" y="1195425"/>
              <a:ext cx="279600" cy="23340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3209448" y="2343306"/>
              <a:ext cx="13839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FHIR Resource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6"/>
            <p:cNvSpPr txBox="1"/>
            <p:nvPr/>
          </p:nvSpPr>
          <p:spPr>
            <a:xfrm>
              <a:off x="5216792" y="2343306"/>
              <a:ext cx="1094400" cy="2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Permission</a:t>
              </a:r>
              <a:endPara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6"/>
            <p:cNvSpPr/>
            <p:nvPr/>
          </p:nvSpPr>
          <p:spPr>
            <a:xfrm rot="5400000">
              <a:off x="5642050" y="1951125"/>
              <a:ext cx="257700" cy="8226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6"/>
            <p:cNvSpPr txBox="1"/>
            <p:nvPr/>
          </p:nvSpPr>
          <p:spPr>
            <a:xfrm>
              <a:off x="1127430" y="1798500"/>
              <a:ext cx="5659500" cy="5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patient/Immunization.cruds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628650" y="12549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700"/>
              <a:t> Scope examples with v1</a:t>
            </a:r>
            <a:endParaRPr/>
          </a:p>
          <a:p>
            <a:pPr indent="-2540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Simple app: </a:t>
            </a:r>
            <a:r>
              <a:rPr b="1" lang="en-US" sz="2100"/>
              <a:t>patient/Patient.read,</a:t>
            </a:r>
            <a:r>
              <a:rPr b="1" lang="en-US" sz="2100"/>
              <a:t> </a:t>
            </a:r>
            <a:r>
              <a:rPr b="1" lang="en-US" sz="2100"/>
              <a:t>patient/Observation.read</a:t>
            </a:r>
            <a:endParaRPr b="1" sz="2100"/>
          </a:p>
          <a:p>
            <a:pPr indent="-2540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Complex app: </a:t>
            </a:r>
            <a:r>
              <a:rPr b="1" lang="en-US" sz="2100"/>
              <a:t>patient/*.read</a:t>
            </a:r>
            <a:endParaRPr b="1" sz="2100"/>
          </a:p>
          <a:p>
            <a:pPr indent="-2540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ePrescribing app: </a:t>
            </a:r>
            <a:r>
              <a:rPr b="1" lang="en-US" sz="2100"/>
              <a:t>patient/MedicationOrder.write </a:t>
            </a:r>
            <a:endParaRPr b="1" sz="2100"/>
          </a:p>
          <a:p>
            <a:pPr indent="-2540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Population health app: </a:t>
            </a:r>
            <a:r>
              <a:rPr b="1" lang="en-US" sz="2100"/>
              <a:t>user/*.read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Or with V2 adds support for scopes</a:t>
            </a:r>
            <a:r>
              <a:rPr lang="en-US"/>
              <a:t>…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patient/Observation.cruds?category=vital-signs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SMART Authorization Scopes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628650" y="12549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400" u="sng">
                <a:solidFill>
                  <a:schemeClr val="hlink"/>
                </a:solidFill>
                <a:hlinkClick r:id="rId3"/>
              </a:rPr>
              <a:t>syncfor.science/procure-wip?wizard=true</a:t>
            </a:r>
            <a:endParaRPr sz="2500"/>
          </a:p>
        </p:txBody>
      </p:sp>
      <p:sp>
        <p:nvSpPr>
          <p:cNvPr id="236" name="Google Shape;236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SMART </a:t>
            </a:r>
            <a:r>
              <a:rPr lang="en-US">
                <a:solidFill>
                  <a:schemeClr val="accent1"/>
                </a:solidFill>
              </a:rPr>
              <a:t>Launch Demo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" type="body"/>
          </p:nvPr>
        </p:nvSpPr>
        <p:spPr>
          <a:xfrm>
            <a:off x="628650" y="1369219"/>
            <a:ext cx="7317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App Gallery offer a single place to find and learn about SMART and FHIR apps</a:t>
            </a:r>
            <a:endParaRPr/>
          </a:p>
          <a:p>
            <a:pPr indent="-64135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Vendor and license neutral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restricted to a single EHR platform</a:t>
            </a:r>
            <a:endParaRPr/>
          </a:p>
          <a:p>
            <a:pPr indent="-228600" lvl="1" marL="6858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0" i="0" lang="en-US" sz="222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Hosts commercial and open source apps</a:t>
            </a:r>
            <a:endParaRPr b="0" i="0" sz="222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4135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Char char="•"/>
            </a:pPr>
            <a:r>
              <a:rPr lang="en-US" sz="2590"/>
              <a:t>No cost to list or browse apps</a:t>
            </a:r>
            <a:endParaRPr/>
          </a:p>
          <a:p>
            <a:pPr indent="-64135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628650" y="553613"/>
            <a:ext cx="749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Public</a:t>
            </a: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App Gallery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3525795" y="7414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2608" y="1382765"/>
            <a:ext cx="4328329" cy="3360033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8388" y="2348624"/>
            <a:ext cx="2827983" cy="277784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253" name="Google Shape;253;p30"/>
          <p:cNvSpPr txBox="1"/>
          <p:nvPr/>
        </p:nvSpPr>
        <p:spPr>
          <a:xfrm>
            <a:off x="0" y="393036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https://apps.smarthealthit.org</a:t>
            </a:r>
            <a:r>
              <a:rPr lang="en-US" sz="5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5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idx="1" type="body"/>
          </p:nvPr>
        </p:nvSpPr>
        <p:spPr>
          <a:xfrm>
            <a:off x="628650" y="1247381"/>
            <a:ext cx="8334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700"/>
              <a:t>SMART Backend Services for system-level integration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"Services", not "apps"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A</a:t>
            </a:r>
            <a:r>
              <a:rPr lang="en-US" sz="2700"/>
              <a:t>uthorized at registration time according to policy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/>
              <a:t>Request access at runtime using JWT authentication</a:t>
            </a:r>
            <a:endParaRPr sz="2700"/>
          </a:p>
          <a:p>
            <a:pPr indent="-400050" lvl="0" marL="457200" rtl="0" algn="l">
              <a:spcBef>
                <a:spcPts val="1000"/>
              </a:spcBef>
              <a:spcAft>
                <a:spcPts val="0"/>
              </a:spcAft>
              <a:buSzPts val="2700"/>
              <a:buFont typeface="Droid Sans Mono"/>
              <a:buChar char="●"/>
            </a:pPr>
            <a:r>
              <a:rPr lang="en-US">
                <a:latin typeface="Droid Sans Mono"/>
                <a:ea typeface="Droid Sans Mono"/>
                <a:cs typeface="Droid Sans Mono"/>
                <a:sym typeface="Droid Sans Mono"/>
              </a:rPr>
              <a:t>system/Encounter.rs</a:t>
            </a:r>
            <a:endParaRPr sz="2700"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i="1" lang="en-US" sz="2700"/>
              <a:t>Backend Services authorization supports</a:t>
            </a:r>
            <a:br>
              <a:rPr i="1" lang="en-US" sz="2700"/>
            </a:br>
            <a:r>
              <a:rPr i="1" lang="en-US" sz="2700"/>
              <a:t>FHIR REST API access + Bulk Data Access</a:t>
            </a:r>
            <a:endParaRPr sz="2700"/>
          </a:p>
        </p:txBody>
      </p:sp>
      <p:sp>
        <p:nvSpPr>
          <p:cNvPr id="259" name="Google Shape;259;p31"/>
          <p:cNvSpPr txBox="1"/>
          <p:nvPr>
            <p:ph type="title"/>
          </p:nvPr>
        </p:nvSpPr>
        <p:spPr>
          <a:xfrm>
            <a:off x="628650" y="273844"/>
            <a:ext cx="78867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en-US">
                <a:solidFill>
                  <a:srgbClr val="7030A0"/>
                </a:solidFill>
              </a:rPr>
              <a:t>What about apps with no "user" ?</a:t>
            </a:r>
            <a:endParaRPr b="0" i="0" sz="4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975" y="4238896"/>
            <a:ext cx="1093500" cy="181175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150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FHIR </a:t>
            </a:r>
            <a:r>
              <a:rPr lang="en-US">
                <a:solidFill>
                  <a:srgbClr val="7030A0"/>
                </a:solidFill>
              </a:rPr>
              <a:t>for Populations: Bulk Data</a:t>
            </a:r>
            <a:endParaRPr b="0" i="0" sz="16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628650" y="11366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/>
              <a:t>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xtension to FHIR to support efficient access to data on large groups of individuals</a:t>
            </a:r>
            <a:endParaRPr/>
          </a:p>
          <a:p>
            <a:pPr indent="-152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cases include: assess the value of the care provided, conduct population analyses, identify at-risk populations, and track progress on quality improvement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Queries return data on all patients that the client’s account has access to or all patients in a nominated group, since the starting date time provided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restrict to only records to specific FHIR data models (resource types)</a:t>
            </a:r>
            <a:endParaRPr/>
          </a:p>
        </p:txBody>
      </p:sp>
      <p:pic>
        <p:nvPicPr>
          <p:cNvPr id="268" name="Google Shape;268;p3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808" y="717134"/>
            <a:ext cx="1093500" cy="181175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628650" y="273844"/>
            <a:ext cx="78867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en-US">
                <a:solidFill>
                  <a:srgbClr val="7030A0"/>
                </a:solidFill>
              </a:rPr>
              <a:t>Integrating Clinical D</a:t>
            </a:r>
            <a:r>
              <a:rPr lang="en-US">
                <a:solidFill>
                  <a:srgbClr val="7030A0"/>
                </a:solidFill>
              </a:rPr>
              <a:t>ecision Support</a:t>
            </a:r>
            <a:endParaRPr b="0" i="0" sz="4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3"/>
          <p:cNvSpPr txBox="1"/>
          <p:nvPr>
            <p:ph idx="1" type="body"/>
          </p:nvPr>
        </p:nvSpPr>
        <p:spPr>
          <a:xfrm>
            <a:off x="628650" y="1247375"/>
            <a:ext cx="851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i="1" lang="en-US" sz="2700"/>
              <a:t>tight EHR integration of 3rd-party decision support</a:t>
            </a:r>
            <a:br>
              <a:rPr i="1" lang="en-US" sz="2700"/>
            </a:br>
            <a:br>
              <a:rPr lang="en-US" sz="2700"/>
            </a:br>
            <a:r>
              <a:rPr b="1" lang="en-US" sz="2700"/>
              <a:t>SMART App Launch</a:t>
            </a:r>
            <a:r>
              <a:rPr lang="en-US" sz="2700"/>
              <a:t>: run an app in context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&amp;&amp;</a:t>
            </a:r>
            <a:br>
              <a:rPr lang="en-US" sz="2700"/>
            </a:br>
            <a:r>
              <a:rPr b="1" lang="en-US" sz="2700"/>
              <a:t>CDS Hooks</a:t>
            </a:r>
            <a:r>
              <a:rPr lang="en-US" sz="2700"/>
              <a:t>:  surface "app links" automatically</a:t>
            </a:r>
            <a:br>
              <a:rPr lang="en-US" sz="2700"/>
            </a:br>
            <a:r>
              <a:rPr lang="en-US" sz="2200"/>
              <a:t>(e.g., </a:t>
            </a:r>
            <a:r>
              <a:rPr lang="en-US" sz="1600">
                <a:latin typeface="Droid Sans Mono"/>
                <a:ea typeface="Droid Sans Mono"/>
                <a:cs typeface="Droid Sans Mono"/>
                <a:sym typeface="Droid Sans Mono"/>
              </a:rPr>
              <a:t>patient-view</a:t>
            </a:r>
            <a:r>
              <a:rPr lang="en-US" sz="2200"/>
              <a:t>.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https://cds-hooks.org</a:t>
            </a:r>
            <a:r>
              <a:rPr lang="en-US" sz="2200"/>
              <a:t>)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&amp;&amp;</a:t>
            </a:r>
            <a:br>
              <a:rPr lang="en-US" sz="2700"/>
            </a:br>
            <a:r>
              <a:rPr b="1" lang="en-US" sz="2700"/>
              <a:t>SMART Web Messaging</a:t>
            </a:r>
            <a:r>
              <a:rPr lang="en-US" sz="2700"/>
              <a:t>: convey in-app decisions</a:t>
            </a:r>
            <a:br>
              <a:rPr lang="en-US" sz="2700"/>
            </a:br>
            <a:r>
              <a:rPr lang="en-US" sz="2200"/>
              <a:t>(e.g., </a:t>
            </a:r>
            <a:r>
              <a:rPr lang="en-US" sz="1600">
                <a:latin typeface="Droid Sans Mono"/>
                <a:ea typeface="Droid Sans Mono"/>
                <a:cs typeface="Droid Sans Mono"/>
                <a:sym typeface="Droid Sans Mono"/>
              </a:rPr>
              <a:t>scratchpad</a:t>
            </a:r>
            <a:r>
              <a:rPr lang="en-US" sz="2200"/>
              <a:t>.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https://hl7.org/fhir/uv/smart-web-messaging</a:t>
            </a:r>
            <a:r>
              <a:rPr lang="en-US" sz="2200"/>
              <a:t>)</a:t>
            </a:r>
            <a:endParaRPr sz="2200"/>
          </a:p>
        </p:txBody>
      </p:sp>
      <p:pic>
        <p:nvPicPr>
          <p:cNvPr id="275" name="Google Shape;275;p3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0000" y="3072846"/>
            <a:ext cx="1093500" cy="181175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628650" y="273844"/>
            <a:ext cx="78867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en-US">
                <a:solidFill>
                  <a:srgbClr val="7030A0"/>
                </a:solidFill>
              </a:rPr>
              <a:t>SMART Health Cards &amp; Links</a:t>
            </a:r>
            <a:endParaRPr b="0" i="0" sz="4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628650" y="1247375"/>
            <a:ext cx="8515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1" lang="en-US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i="1" lang="en-US" sz="2700"/>
              <a:t>Patients can easily keep + share verifiable records</a:t>
            </a:r>
            <a:br>
              <a:rPr i="1" lang="en-US" sz="2700"/>
            </a:br>
            <a:br>
              <a:rPr lang="en-US" sz="2700"/>
            </a:br>
            <a:r>
              <a:rPr b="1" lang="en-US" sz="2700"/>
              <a:t>SMART Health </a:t>
            </a:r>
            <a:r>
              <a:rPr b="1" lang="en-US" sz="2700" u="sng">
                <a:solidFill>
                  <a:schemeClr val="hlink"/>
                </a:solidFill>
                <a:hlinkClick r:id="rId3"/>
              </a:rPr>
              <a:t>Cards</a:t>
            </a:r>
            <a:endParaRPr b="1" sz="2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700"/>
              <a:t>Tamper-proof clinical data signed by "issuer"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700"/>
              <a:t>Ex: </a:t>
            </a:r>
            <a:r>
              <a:rPr lang="en-US" sz="2700" u="sng">
                <a:solidFill>
                  <a:schemeClr val="hlink"/>
                </a:solidFill>
                <a:hlinkClick r:id="rId4"/>
              </a:rPr>
              <a:t>Immunizations</a:t>
            </a:r>
            <a:r>
              <a:rPr lang="en-US" sz="2700"/>
              <a:t>, Test Results (shared in QR)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700"/>
              <a:t>SMART Health </a:t>
            </a:r>
            <a:r>
              <a:rPr b="1" lang="en-US" sz="2700" u="sng">
                <a:solidFill>
                  <a:schemeClr val="hlink"/>
                </a:solidFill>
                <a:hlinkClick r:id="rId5"/>
              </a:rPr>
              <a:t>Links</a:t>
            </a:r>
            <a:endParaRPr b="1" sz="2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700"/>
              <a:t>Share signed content that's larger / aggregated / dynamic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700"/>
              <a:t>Ex: International Patient </a:t>
            </a:r>
            <a:r>
              <a:rPr lang="en-US" sz="2700" u="sng">
                <a:solidFill>
                  <a:schemeClr val="hlink"/>
                </a:solidFill>
                <a:hlinkClick r:id="rId6"/>
              </a:rPr>
              <a:t>Summary</a:t>
            </a:r>
            <a:r>
              <a:rPr lang="en-US" sz="2700"/>
              <a:t>, Full </a:t>
            </a:r>
            <a:r>
              <a:rPr lang="en-US" sz="2700" u="sng">
                <a:solidFill>
                  <a:schemeClr val="hlink"/>
                </a:solidFill>
                <a:hlinkClick r:id="rId7"/>
              </a:rPr>
              <a:t>Vaccine History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en-US">
                <a:solidFill>
                  <a:srgbClr val="7030A0"/>
                </a:solidFill>
              </a:rPr>
              <a:t>SMART Web Messaging</a:t>
            </a:r>
            <a:endParaRPr b="0" i="1" sz="16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5"/>
          <p:cNvSpPr txBox="1"/>
          <p:nvPr>
            <p:ph idx="1" type="body"/>
          </p:nvPr>
        </p:nvSpPr>
        <p:spPr>
          <a:xfrm>
            <a:off x="628650" y="11366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i="1" lang="en-US" sz="2400"/>
              <a:t>Goal: app-to-EHR communication, on the client side</a:t>
            </a:r>
            <a:endParaRPr i="1" sz="2400"/>
          </a:p>
          <a:p>
            <a:pPr indent="-152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2400"/>
          </a:p>
          <a:p>
            <a:pPr indent="-1524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2400"/>
              <a:t>For example…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Signal that an app is "done"</a:t>
            </a:r>
            <a:endParaRPr sz="2400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Request navigation to a specific screen within the EHR</a:t>
            </a:r>
            <a:endParaRPr sz="2400"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Interact with draft orders and other "scratchpad" items</a:t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Status: Published 1.0 release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628650" y="1247381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en-US" sz="2400"/>
              <a:t>Goal: export all data, even if they're not standardized</a:t>
            </a:r>
            <a:br>
              <a:rPr i="1" lang="en-US" sz="2400"/>
            </a:br>
            <a:endParaRPr sz="2400"/>
          </a:p>
          <a:p>
            <a:pPr indent="-228600" lvl="0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Build on ONC requirements for EHI Export</a:t>
            </a:r>
            <a:endParaRPr sz="2400"/>
          </a:p>
          <a:p>
            <a:pPr indent="-228600" lvl="0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Drive consistency in</a:t>
            </a:r>
            <a:endParaRPr sz="2400"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00"/>
              <a:t>Request / Response "wrapper" API</a:t>
            </a:r>
            <a:endParaRPr sz="2000"/>
          </a:p>
          <a:p>
            <a:pPr indent="-2032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Metadata for each exported file</a:t>
            </a:r>
            <a:endParaRPr sz="2000"/>
          </a:p>
          <a:p>
            <a:pPr indent="-228600" lvl="0" marL="228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Allow variation in</a:t>
            </a:r>
            <a:endParaRPr sz="2400"/>
          </a:p>
          <a:p>
            <a:pPr indent="-2032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Process (health information management / release of information)</a:t>
            </a:r>
            <a:endParaRPr sz="2000"/>
          </a:p>
          <a:p>
            <a:pPr indent="-2032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Exported data formats</a:t>
            </a:r>
            <a:endParaRPr sz="5600"/>
          </a:p>
        </p:txBody>
      </p:sp>
      <p:sp>
        <p:nvSpPr>
          <p:cNvPr id="294" name="Google Shape;294;p36"/>
          <p:cNvSpPr txBox="1"/>
          <p:nvPr>
            <p:ph type="title"/>
          </p:nvPr>
        </p:nvSpPr>
        <p:spPr>
          <a:xfrm>
            <a:off x="628650" y="273844"/>
            <a:ext cx="78867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en-US">
                <a:solidFill>
                  <a:srgbClr val="7030A0"/>
                </a:solidFill>
              </a:rPr>
              <a:t>"EHI Export"</a:t>
            </a:r>
            <a:endParaRPr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623900" y="1282311"/>
            <a:ext cx="7886700" cy="18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Open Source Tools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u="sng">
                <a:solidFill>
                  <a:schemeClr val="hlink"/>
                </a:solidFill>
                <a:hlinkClick r:id="rId3"/>
              </a:rPr>
              <a:t>docs</a:t>
            </a:r>
            <a:r>
              <a:rPr lang="en-US" sz="5000" u="sng">
                <a:solidFill>
                  <a:schemeClr val="hlink"/>
                </a:solidFill>
                <a:hlinkClick r:id="rId4"/>
              </a:rPr>
              <a:t>.smarthealthit.org</a:t>
            </a:r>
            <a:endParaRPr sz="5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914400" y="1369219"/>
            <a:ext cx="7031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De-identified longitudinal medical records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86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 1,500 </a:t>
            </a:r>
            <a:r>
              <a:rPr lang="en-US" sz="2400"/>
              <a:t>synthetically generated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patients comprising 150,000 FHIR resources</a:t>
            </a:r>
            <a:endParaRPr/>
          </a:p>
          <a:p>
            <a:pPr indent="-762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 data based on NHS pre and post surgery surveys</a:t>
            </a:r>
            <a:endParaRPr/>
          </a:p>
          <a:p>
            <a:pPr indent="-762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2286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628650" y="553613"/>
            <a:ext cx="749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SMART Sandbox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/>
          <p:nvPr/>
        </p:nvSpPr>
        <p:spPr>
          <a:xfrm>
            <a:off x="0" y="762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9"/>
          <p:cNvSpPr txBox="1"/>
          <p:nvPr/>
        </p:nvSpPr>
        <p:spPr>
          <a:xfrm>
            <a:off x="3525795" y="7414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49" y="852275"/>
            <a:ext cx="5357324" cy="41861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6" name="Google Shape;316;p39"/>
          <p:cNvSpPr txBox="1"/>
          <p:nvPr/>
        </p:nvSpPr>
        <p:spPr>
          <a:xfrm>
            <a:off x="152400" y="164436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launch.smarthealthit.org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723800" y="1197769"/>
            <a:ext cx="8231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u="sng">
                <a:solidFill>
                  <a:schemeClr val="hlink"/>
                </a:solidFill>
                <a:hlinkClick r:id="rId3"/>
              </a:rPr>
              <a:t>launch.smarthealthit.org</a:t>
            </a:r>
            <a:endParaRPr b="1" sz="3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/>
              <a:t>Glucose sample app:</a:t>
            </a:r>
            <a:endParaRPr b="1" sz="26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Code: </a:t>
            </a:r>
            <a:r>
              <a:rPr lang="en-US" sz="2200" u="sng">
                <a:solidFill>
                  <a:schemeClr val="hlink"/>
                </a:solidFill>
                <a:hlinkClick r:id="rId4"/>
              </a:rPr>
              <a:t>https://glitch.com/edit/#!/lets-build-smart-on-fhir</a:t>
            </a:r>
            <a:endParaRPr sz="2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Try it: </a:t>
            </a:r>
            <a:r>
              <a:rPr lang="en-US" sz="2200" u="sng">
                <a:solidFill>
                  <a:schemeClr val="hlink"/>
                </a:solidFill>
                <a:hlinkClick r:id="rId5"/>
              </a:rPr>
              <a:t>https://lets-build-smart-on-fhir.glitch.me</a:t>
            </a:r>
            <a:r>
              <a:rPr i="1" lang="en-US" sz="2200"/>
              <a:t> (EHR &amp; Standalone)</a:t>
            </a:r>
            <a:endParaRPr i="1" sz="2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3" name="Google Shape;323;p40"/>
          <p:cNvSpPr txBox="1"/>
          <p:nvPr/>
        </p:nvSpPr>
        <p:spPr>
          <a:xfrm>
            <a:off x="628650" y="553613"/>
            <a:ext cx="749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SMART Sandbox Demo</a:t>
            </a:r>
            <a:endParaRPr/>
          </a:p>
        </p:txBody>
      </p:sp>
      <p:pic>
        <p:nvPicPr>
          <p:cNvPr id="324" name="Google Shape;324;p4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0433" y="4246646"/>
            <a:ext cx="1093500" cy="181175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/>
        </p:nvSpPr>
        <p:spPr>
          <a:xfrm>
            <a:off x="3525795" y="7414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3202" y="1538199"/>
            <a:ext cx="1190780" cy="120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9710" r="65324" t="0"/>
          <a:stretch/>
        </p:blipFill>
        <p:spPr>
          <a:xfrm>
            <a:off x="6811671" y="1442728"/>
            <a:ext cx="1583528" cy="162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44888" y="3306277"/>
            <a:ext cx="1066413" cy="1080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81936" y="2982392"/>
            <a:ext cx="1494824" cy="151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499299" y="1502561"/>
            <a:ext cx="1190779" cy="1206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842003" y="3376584"/>
            <a:ext cx="939299" cy="94024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/>
        </p:nvSpPr>
        <p:spPr>
          <a:xfrm>
            <a:off x="825910" y="492236"/>
            <a:ext cx="7569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Software Libraries for Developers</a:t>
            </a:r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41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95979" y="1442721"/>
            <a:ext cx="1093500" cy="181175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4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41719" y="1661732"/>
            <a:ext cx="1190775" cy="11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1">
            <a:hlinkClick r:id="rId18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426427" y="3071521"/>
            <a:ext cx="1093500" cy="181175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685800" y="273844"/>
            <a:ext cx="7829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KLAS Connected Apps Report</a:t>
            </a:r>
            <a:br>
              <a:rPr b="0" i="0" lang="en-US" sz="40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000">
                <a:solidFill>
                  <a:schemeClr val="accent5"/>
                </a:solidFill>
              </a:rPr>
              <a:t>smarthealthit</a:t>
            </a:r>
            <a:r>
              <a:rPr b="0" i="0" lang="en-US" sz="20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.org/apps-report</a:t>
            </a:r>
            <a:endParaRPr b="0" i="0" sz="2000" u="none" cap="none" strike="noStrik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3525795" y="7414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000" y="1420450"/>
            <a:ext cx="2723400" cy="34191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10" name="Google Shape;110;p15"/>
          <p:cNvSpPr txBox="1"/>
          <p:nvPr/>
        </p:nvSpPr>
        <p:spPr>
          <a:xfrm>
            <a:off x="38200" y="93506"/>
            <a:ext cx="881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5707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bit.ly/smart-fhir-tech</a:t>
            </a:r>
            <a:endParaRPr b="1" sz="2200">
              <a:solidFill>
                <a:srgbClr val="75707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/>
          <p:nvPr/>
        </p:nvSpPr>
        <p:spPr>
          <a:xfrm>
            <a:off x="3525795" y="7414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4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0568" y="1283089"/>
            <a:ext cx="1766419" cy="1413548"/>
          </a:xfrm>
          <a:prstGeom prst="rect">
            <a:avLst/>
          </a:prstGeom>
          <a:solidFill>
            <a:srgbClr val="ECECEC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48" name="Google Shape;348;p4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76942" y="1857121"/>
            <a:ext cx="1884731" cy="1387090"/>
          </a:xfrm>
          <a:prstGeom prst="rect">
            <a:avLst/>
          </a:prstGeom>
          <a:solidFill>
            <a:srgbClr val="ECECEC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49" name="Google Shape;349;p42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83316" y="2461582"/>
            <a:ext cx="1884732" cy="1356661"/>
          </a:xfrm>
          <a:prstGeom prst="rect">
            <a:avLst/>
          </a:prstGeom>
          <a:solidFill>
            <a:srgbClr val="ECECEC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50" name="Google Shape;350;p42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439804" y="3105128"/>
            <a:ext cx="1894850" cy="1421138"/>
          </a:xfrm>
          <a:prstGeom prst="rect">
            <a:avLst/>
          </a:prstGeom>
          <a:solidFill>
            <a:srgbClr val="ECECEC"/>
          </a:solidFill>
          <a:ln cap="sq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51" name="Google Shape;351;p42"/>
          <p:cNvSpPr txBox="1"/>
          <p:nvPr/>
        </p:nvSpPr>
        <p:spPr>
          <a:xfrm>
            <a:off x="812743" y="509938"/>
            <a:ext cx="6491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Open Source Sample Apps</a:t>
            </a:r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"/>
          <p:cNvSpPr txBox="1"/>
          <p:nvPr/>
        </p:nvSpPr>
        <p:spPr>
          <a:xfrm>
            <a:off x="3525795" y="7414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-14180" l="0" r="36188" t="1"/>
          <a:stretch/>
        </p:blipFill>
        <p:spPr>
          <a:xfrm>
            <a:off x="4184405" y="2082135"/>
            <a:ext cx="1956415" cy="4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61042" t="0"/>
          <a:stretch/>
        </p:blipFill>
        <p:spPr>
          <a:xfrm>
            <a:off x="1104439" y="2661043"/>
            <a:ext cx="2330240" cy="48346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/>
        </p:nvSpPr>
        <p:spPr>
          <a:xfrm>
            <a:off x="811161" y="477373"/>
            <a:ext cx="7480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Public Sandboxes for Testing</a:t>
            </a:r>
            <a:endParaRPr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4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38403" t="0"/>
          <a:stretch/>
        </p:blipFill>
        <p:spPr>
          <a:xfrm>
            <a:off x="4136312" y="1226154"/>
            <a:ext cx="2307847" cy="580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9729" y="3027399"/>
            <a:ext cx="1659281" cy="85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9729" y="1226149"/>
            <a:ext cx="2102496" cy="580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5951" y="3365572"/>
            <a:ext cx="1872628" cy="966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84393" y="3027399"/>
            <a:ext cx="2070995" cy="856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76961" y="1226154"/>
            <a:ext cx="1806636" cy="109238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/>
          <p:nvPr/>
        </p:nvSpPr>
        <p:spPr>
          <a:xfrm>
            <a:off x="713950" y="4429175"/>
            <a:ext cx="758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... and more to add here! See 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https://chpl.healthit.gov/#/search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;-)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19730" y="1966510"/>
            <a:ext cx="2172629" cy="6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/>
          <p:nvPr/>
        </p:nvSpPr>
        <p:spPr>
          <a:xfrm>
            <a:off x="3525795" y="7414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4"/>
          <p:cNvSpPr txBox="1"/>
          <p:nvPr/>
        </p:nvSpPr>
        <p:spPr>
          <a:xfrm>
            <a:off x="811156" y="191960"/>
            <a:ext cx="35049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Please</a:t>
            </a:r>
            <a:endParaRPr sz="5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share</a:t>
            </a:r>
            <a:endParaRPr sz="5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b="1" sz="51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4"/>
          <p:cNvSpPr txBox="1"/>
          <p:nvPr/>
        </p:nvSpPr>
        <p:spPr>
          <a:xfrm>
            <a:off x="76200" y="4072759"/>
            <a:ext cx="716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 u="sng">
                <a:solidFill>
                  <a:schemeClr val="hlink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devdays.com/feedback</a:t>
            </a:r>
            <a:endParaRPr b="1" sz="3600">
              <a:solidFill>
                <a:schemeClr val="dk1"/>
              </a:solidFill>
            </a:endParaRPr>
          </a:p>
        </p:txBody>
      </p:sp>
      <p:pic>
        <p:nvPicPr>
          <p:cNvPr id="377" name="Google Shape;3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979" y="284350"/>
            <a:ext cx="4444226" cy="442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/>
        </p:nvSpPr>
        <p:spPr>
          <a:xfrm>
            <a:off x="3525795" y="7414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5"/>
          <p:cNvSpPr txBox="1"/>
          <p:nvPr/>
        </p:nvSpPr>
        <p:spPr>
          <a:xfrm>
            <a:off x="0" y="164436"/>
            <a:ext cx="9144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docs.smarthealthit.org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15" y="772427"/>
            <a:ext cx="4188203" cy="331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8815" y="3296132"/>
            <a:ext cx="4783372" cy="265430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387" name="Google Shape;38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09560" y="677926"/>
            <a:ext cx="2399102" cy="2926724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>
            <p:ph idx="1" type="body"/>
          </p:nvPr>
        </p:nvSpPr>
        <p:spPr>
          <a:xfrm>
            <a:off x="723800" y="1197769"/>
            <a:ext cx="76089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Code: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https://glitch.com/edit/#!/potent-spy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Write-up: 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http://engineering.cerner.com/smart-on-fhir-tutorial</a:t>
            </a:r>
            <a:endParaRPr sz="20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Standalone launch: </a:t>
            </a:r>
            <a:r>
              <a:rPr lang="en-US" sz="2000" u="sng">
                <a:solidFill>
                  <a:schemeClr val="hlink"/>
                </a:solidFill>
                <a:hlinkClick r:id="rId5"/>
              </a:rPr>
              <a:t>https://potent-spy.glitch.me/launch-patient.html</a:t>
            </a:r>
            <a:endParaRPr sz="2000"/>
          </a:p>
        </p:txBody>
      </p:sp>
      <p:sp>
        <p:nvSpPr>
          <p:cNvPr id="394" name="Google Shape;394;p46"/>
          <p:cNvSpPr txBox="1"/>
          <p:nvPr/>
        </p:nvSpPr>
        <p:spPr>
          <a:xfrm>
            <a:off x="628650" y="553613"/>
            <a:ext cx="749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Cerner SMART Tutorial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idx="1" type="body"/>
          </p:nvPr>
        </p:nvSpPr>
        <p:spPr>
          <a:xfrm>
            <a:off x="628650" y="534202"/>
            <a:ext cx="7886700" cy="40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“… we had this wonderful population health tool, but we couldn’t get the [EHR] system to interface with it, so we had to enter information by hand. We just had to give up on that because we couldn’t physically keep up.”</a:t>
            </a:r>
            <a:endParaRPr b="0" i="1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88900" lvl="0" marL="228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-"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Physician, KLAS Interview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38200" y="93506"/>
            <a:ext cx="881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75707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bit.ly/smart-fhir-tech</a:t>
            </a:r>
            <a:endParaRPr b="1" sz="2200">
              <a:solidFill>
                <a:srgbClr val="75707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>
            <p:ph type="title"/>
          </p:nvPr>
        </p:nvSpPr>
        <p:spPr>
          <a:xfrm>
            <a:off x="660400" y="273844"/>
            <a:ext cx="7854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SMART Apps: Core Focus</a:t>
            </a:r>
            <a:endParaRPr b="0" i="0" sz="4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3525795" y="74140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2552" y="2476900"/>
            <a:ext cx="595123" cy="845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660400" y="1526482"/>
            <a:ext cx="175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Healthcare Apps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9938" y="2820593"/>
            <a:ext cx="595123" cy="84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7325" y="3243545"/>
            <a:ext cx="595123" cy="845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2730" y="2014425"/>
            <a:ext cx="2012100" cy="1231200"/>
          </a:xfrm>
          <a:prstGeom prst="rect">
            <a:avLst/>
          </a:prstGeom>
          <a:noFill/>
          <a:ln>
            <a:noFill/>
          </a:ln>
          <a:effectLst>
            <a:reflection blurRad="0" dir="5400000" dist="5000" endA="0" endPos="30000" kx="0" rotWithShape="0" algn="bl" stA="30000" stPos="0" sy="-100000" ky="0"/>
          </a:effectLst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399" y="2577702"/>
            <a:ext cx="1543885" cy="1207473"/>
          </a:xfrm>
          <a:prstGeom prst="rect">
            <a:avLst/>
          </a:prstGeom>
          <a:noFill/>
          <a:ln>
            <a:noFill/>
          </a:ln>
          <a:effectLst>
            <a:reflection blurRad="0" dir="5400000" dist="5000" endA="0" endPos="30000" kx="0" rotWithShape="0" algn="bl" stA="30000" stPos="0" sy="-100000" ky="0"/>
          </a:effectLst>
        </p:spPr>
      </p:pic>
      <p:sp>
        <p:nvSpPr>
          <p:cNvPr id="131" name="Google Shape;131;p17"/>
          <p:cNvSpPr txBox="1"/>
          <p:nvPr/>
        </p:nvSpPr>
        <p:spPr>
          <a:xfrm>
            <a:off x="7007359" y="1239121"/>
            <a:ext cx="20439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Clinical Systems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EHR, Patient Portal, Data Warehouse)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3408013" y="1526482"/>
            <a:ext cx="730500" cy="2621700"/>
          </a:xfrm>
          <a:prstGeom prst="rightBrace">
            <a:avLst>
              <a:gd fmla="val 18787" name="adj1"/>
              <a:gd fmla="val 50000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/>
          <p:nvPr/>
        </p:nvSpPr>
        <p:spPr>
          <a:xfrm rot="10800000">
            <a:off x="5729070" y="1526511"/>
            <a:ext cx="730500" cy="2621700"/>
          </a:xfrm>
          <a:prstGeom prst="rightBrace">
            <a:avLst>
              <a:gd fmla="val 18787" name="adj1"/>
              <a:gd fmla="val 50000" name="adj2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072104" y="2345843"/>
            <a:ext cx="17196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</a:t>
            </a:r>
            <a:endParaRPr b="1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UX Integration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Authorization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Sign-On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FHIR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Why  </a:t>
            </a:r>
            <a:r>
              <a:rPr lang="en-US"/>
              <a:t>SMART</a:t>
            </a:r>
            <a:r>
              <a:rPr b="0" i="0" lang="en-US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4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628650" y="1268017"/>
            <a:ext cx="7886700" cy="3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</a:rPr>
              <a:t>User</a:t>
            </a:r>
            <a:r>
              <a:rPr lang="en-US"/>
              <a:t> perspective</a:t>
            </a:r>
            <a:br>
              <a:rPr lang="en-US"/>
            </a:br>
            <a:r>
              <a:rPr lang="en-US" sz="2400"/>
              <a:t>"Substitutability" (choice of apps)</a:t>
            </a:r>
            <a:br>
              <a:rPr lang="en-US" sz="2400"/>
            </a:b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</a:rPr>
              <a:t>Developer</a:t>
            </a:r>
            <a:r>
              <a:rPr lang="en-US"/>
              <a:t> perspective</a:t>
            </a:r>
            <a:br>
              <a:rPr lang="en-US"/>
            </a:b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barriers to entry (open standards, large community)</a:t>
            </a:r>
            <a:br>
              <a:rPr lang="en-US" sz="2100"/>
            </a:br>
            <a:r>
              <a:rPr lang="en-US" sz="2100"/>
              <a:t>A</a:t>
            </a:r>
            <a:r>
              <a:rPr b="0" i="0" lang="en-U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 runs</a:t>
            </a:r>
            <a:r>
              <a:rPr lang="en-US" sz="2200"/>
              <a:t> </a:t>
            </a:r>
            <a:r>
              <a:rPr lang="en-US" sz="2100"/>
              <a:t>in </a:t>
            </a:r>
            <a:r>
              <a:rPr lang="en-US" sz="2100"/>
              <a:t>multiple vendor systems &amp; multiple contexts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4000"/>
              <a:buFont typeface="Calibri"/>
              <a:buNone/>
            </a:pPr>
            <a:r>
              <a:rPr b="0" i="0" lang="en-US" sz="4000" u="none" cap="none" strike="noStrik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Modern EHRs become a platform!</a:t>
            </a:r>
            <a:endParaRPr b="0" i="0" sz="4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and Patient Management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and core services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persistence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Regulatory compliance</a:t>
            </a:r>
            <a:endParaRPr/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… management of a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pps!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lang="en-US">
                <a:solidFill>
                  <a:schemeClr val="accent1"/>
                </a:solidFill>
              </a:rPr>
              <a:t>Adoption: USA and Abroad</a:t>
            </a:r>
            <a:endParaRPr b="0" i="0" sz="4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628650" y="1268017"/>
            <a:ext cx="7886700" cy="3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US" sz="2900"/>
              <a:t>Working</a:t>
            </a:r>
            <a:r>
              <a:rPr i="1" lang="en-US" sz="2900"/>
              <a:t> with HL7</a:t>
            </a:r>
            <a:r>
              <a:rPr i="1" lang="en-US" sz="2900"/>
              <a:t> and the </a:t>
            </a:r>
            <a:r>
              <a:rPr i="1" lang="en-US" sz="2900"/>
              <a:t>Argonaut</a:t>
            </a:r>
            <a:r>
              <a:rPr i="1" lang="en-US" sz="2900"/>
              <a:t> </a:t>
            </a:r>
            <a:r>
              <a:rPr b="1" i="1" lang="en-US" sz="2900"/>
              <a:t>standards</a:t>
            </a:r>
            <a:r>
              <a:rPr i="1" lang="en-US" sz="2900"/>
              <a:t> </a:t>
            </a:r>
            <a:r>
              <a:rPr b="1" i="1" lang="en-US" sz="2900"/>
              <a:t>accelerator </a:t>
            </a:r>
            <a:r>
              <a:rPr i="1" lang="en-US" sz="2900"/>
              <a:t>(EHR Vendors, Health Systems, Technology, etc) </a:t>
            </a:r>
            <a:r>
              <a:rPr i="1" lang="en-US" sz="2900"/>
              <a:t>we designed SMART App Launch as "universal realm" for widespread adoption.</a:t>
            </a:r>
            <a:endParaRPr i="1" sz="29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900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Nation-specific profiles such as "US Core"</a:t>
            </a:r>
            <a:br>
              <a:rPr lang="en-US" sz="2000"/>
            </a:br>
            <a:r>
              <a:rPr lang="en-US" sz="2000"/>
              <a:t>(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https://hl7.org/fhir/us/core</a:t>
            </a:r>
            <a:r>
              <a:rPr lang="en-US" sz="2000"/>
              <a:t> to specify resources, search params, etc)</a:t>
            </a:r>
            <a:br>
              <a:rPr lang="en-US" sz="2000"/>
            </a:br>
            <a:endParaRPr sz="2000"/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International guidance emerging via "IPA"</a:t>
            </a:r>
            <a:br>
              <a:rPr lang="en-US" sz="2000"/>
            </a:br>
            <a:r>
              <a:rPr lang="en-US" sz="2000"/>
              <a:t>(</a:t>
            </a:r>
            <a:r>
              <a:rPr lang="en-US" sz="2000" u="sng">
                <a:solidFill>
                  <a:schemeClr val="hlink"/>
                </a:solidFill>
                <a:hlinkClick r:id="rId4"/>
              </a:rPr>
              <a:t>https://build.fhir.org/ig/HL7/fhir-ipa</a:t>
            </a:r>
            <a:r>
              <a:rPr lang="en-US" sz="2000"/>
              <a:t>)</a:t>
            </a:r>
            <a:br>
              <a:rPr lang="en-US" sz="2000"/>
            </a:b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9675" y="4185146"/>
            <a:ext cx="1093500" cy="181175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00"/>
            <a:ext cx="6245726" cy="491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